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3.wmf" ContentType="image/x-wmf"/>
  <Override PartName="/ppt/media/image21.png" ContentType="image/png"/>
  <Override PartName="/ppt/media/image19.png" ContentType="image/png"/>
  <Override PartName="/ppt/media/image2.wmf" ContentType="image/x-wmf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3045D58-38F9-49FD-B935-C155EE00A7F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174140-1877-42C6-A440-49FF06353E72}" type="slidenum">
              <a:rPr b="0" lang="en-US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9F8BEA-949E-41B7-84B5-90D6F46D29FE}" type="slidenum">
              <a:rPr b="0" lang="en-US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EA3777-9081-4F06-AE7D-DD6EDFB07F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5196BD-25A6-4095-8E3C-90E6E54D70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178F7-5DCD-4DEC-BAC6-02952D2A04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ABF7E9-CFD5-4B8B-8E30-6B3D6FD994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D9486A-A421-48F2-ADF2-112D119621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A55246-57B3-4F3F-AA71-F379BBBA49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38B7B1-035A-4D58-9232-E2C6600426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2DC7E5-B5BA-428D-A4CB-61E788D6FF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F4B6CB-0C25-4B21-950D-0115B18AAB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E1E10A-9648-4007-AC82-D215733DCC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B3A8B6-995D-4546-8F3E-EFF7BB2317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C0DEA0-7DF3-4137-9239-C6CA0B6311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FFDD9E-BB4C-425E-A368-7E5A85C3CB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2FD372-2649-4AE4-A80B-FB332EAD88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55F84B-F8B4-464A-B74C-4E717FD10F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2F76F1-527C-4DB9-B4D1-E88D75E661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660D53-A0F5-4858-B2AB-F715FAB794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099098-9E76-46F1-AFA1-D95BF8B787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065651-B25E-4110-8C00-9733CACA75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35D933-1D1A-4D90-B9EC-716AD66F2B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0F77D38-985C-457A-ABB4-75E47406F1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625EEB-3F83-4CA7-8D18-565E257351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CB0AF7-A64D-4143-9547-6672299C45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4F1CB8-9043-4E67-8696-88D5440863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BF686F-CDFC-4DDC-8882-07F6FC80C4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9CD211D-4D03-4B31-8323-C8374B8FD2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7EEC680-4ECD-4BAD-851E-11E0429BEF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B86028E-5BC0-41A2-B7D4-0386241052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E40BAC-7E95-472F-948A-5A07F1A6E07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861E35-C8FC-473C-8D31-E47A2D7D7C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9AAE06-EBD2-4134-B1DB-DA5D28E6DE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D8B48A-A7D1-4BE9-BD3D-DD6CFB0B2C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0C8C3C-024A-426B-A227-350E9319A4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2715E8-A59C-4C50-AFAB-F2C5DA9027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058910-CB05-4A15-BA71-5AB0962FF9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4133FE-E343-4041-96DA-CFE28B367E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D642AD4-FF59-4E97-9108-1C5F0D3DD57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4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5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6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BFB473B-C7D2-47D9-B3F3-75C84B6B4EF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dt" idx="7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ftr" idx="8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sldNum" idx="9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880E29BC-503C-473F-95CA-E2C635D84F1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yout-ube.com/watch?v=D4b3hgG3jCk" TargetMode="External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8160" y="914400"/>
            <a:ext cx="8850600" cy="52790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8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Given in class on Thursday, February 22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CLOSED book, CLOSED note, open calculator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Can bring 1 sheet of paper of notes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front and back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Have entire class period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2-3 Numerical Problems, 1-2 True/False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Previous Exam 1s to be posted on Piazza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Versions with and without solutions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Look at version w/o solution first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7" descr="testnew2.png"/>
          <p:cNvPicPr/>
          <p:nvPr/>
        </p:nvPicPr>
        <p:blipFill>
          <a:blip r:embed="rId1"/>
          <a:stretch/>
        </p:blipFill>
        <p:spPr>
          <a:xfrm>
            <a:off x="152280" y="2873160"/>
            <a:ext cx="2845080" cy="774000"/>
          </a:xfrm>
          <a:prstGeom prst="rect">
            <a:avLst/>
          </a:prstGeom>
          <a:ln w="9525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roup 23"/>
          <p:cNvGrpSpPr/>
          <p:nvPr/>
        </p:nvGrpSpPr>
        <p:grpSpPr>
          <a:xfrm>
            <a:off x="1778760" y="1145520"/>
            <a:ext cx="3231720" cy="4870080"/>
            <a:chOff x="1778760" y="1145520"/>
            <a:chExt cx="3231720" cy="4870080"/>
          </a:xfrm>
        </p:grpSpPr>
        <p:sp>
          <p:nvSpPr>
            <p:cNvPr id="169" name="Straight Arrow Connector 2"/>
            <p:cNvSpPr/>
            <p:nvPr/>
          </p:nvSpPr>
          <p:spPr>
            <a:xfrm>
              <a:off x="1885680" y="3511800"/>
              <a:ext cx="132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Straight Arrow Connector 3"/>
            <p:cNvSpPr/>
            <p:nvPr/>
          </p:nvSpPr>
          <p:spPr>
            <a:xfrm rot="5400000">
              <a:off x="1825920" y="3583440"/>
              <a:ext cx="132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Oval 4"/>
            <p:cNvSpPr/>
            <p:nvPr/>
          </p:nvSpPr>
          <p:spPr>
            <a:xfrm>
              <a:off x="1872720" y="3489480"/>
              <a:ext cx="48240" cy="4824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Straight Connector 5"/>
            <p:cNvSpPr/>
            <p:nvPr/>
          </p:nvSpPr>
          <p:spPr>
            <a:xfrm>
              <a:off x="1892160" y="3512880"/>
              <a:ext cx="3118320" cy="468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Straight Connector 6"/>
            <p:cNvSpPr/>
            <p:nvPr/>
          </p:nvSpPr>
          <p:spPr>
            <a:xfrm>
              <a:off x="1897920" y="1162080"/>
              <a:ext cx="360" cy="485352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TextBox 7"/>
            <p:cNvSpPr/>
            <p:nvPr/>
          </p:nvSpPr>
          <p:spPr>
            <a:xfrm>
              <a:off x="1917360" y="3280320"/>
              <a:ext cx="313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75" name="TextBox 8"/>
            <p:cNvSpPr/>
            <p:nvPr/>
          </p:nvSpPr>
          <p:spPr>
            <a:xfrm>
              <a:off x="1811520" y="3560760"/>
              <a:ext cx="37008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k</a:t>
              </a:r>
              <a:r>
                <a:rPr b="0" lang="en-US" sz="16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76" name="Straight Connector 9"/>
            <p:cNvSpPr/>
            <p:nvPr/>
          </p:nvSpPr>
          <p:spPr>
            <a:xfrm>
              <a:off x="1897920" y="3401640"/>
              <a:ext cx="360" cy="21600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Straight Connector 10"/>
            <p:cNvSpPr/>
            <p:nvPr/>
          </p:nvSpPr>
          <p:spPr>
            <a:xfrm>
              <a:off x="3214800" y="3401640"/>
              <a:ext cx="360" cy="21600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Straight Connector 11"/>
            <p:cNvSpPr/>
            <p:nvPr/>
          </p:nvSpPr>
          <p:spPr>
            <a:xfrm>
              <a:off x="3873600" y="3401640"/>
              <a:ext cx="360" cy="21600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Straight Connector 12"/>
            <p:cNvSpPr/>
            <p:nvPr/>
          </p:nvSpPr>
          <p:spPr>
            <a:xfrm>
              <a:off x="4532040" y="3401640"/>
              <a:ext cx="360" cy="21600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Straight Connector 13"/>
            <p:cNvSpPr/>
            <p:nvPr/>
          </p:nvSpPr>
          <p:spPr>
            <a:xfrm>
              <a:off x="2556360" y="3401640"/>
              <a:ext cx="360" cy="21600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Straight Connector 14"/>
            <p:cNvSpPr/>
            <p:nvPr/>
          </p:nvSpPr>
          <p:spPr>
            <a:xfrm flipH="1">
              <a:off x="1784160" y="1145520"/>
              <a:ext cx="21600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Straight Connector 15"/>
            <p:cNvSpPr/>
            <p:nvPr/>
          </p:nvSpPr>
          <p:spPr>
            <a:xfrm flipH="1">
              <a:off x="1784160" y="2331360"/>
              <a:ext cx="21600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Straight Connector 16"/>
            <p:cNvSpPr/>
            <p:nvPr/>
          </p:nvSpPr>
          <p:spPr>
            <a:xfrm flipH="1">
              <a:off x="1784160" y="2924280"/>
              <a:ext cx="21600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Straight Connector 17"/>
            <p:cNvSpPr/>
            <p:nvPr/>
          </p:nvSpPr>
          <p:spPr>
            <a:xfrm flipH="1">
              <a:off x="1784160" y="1738440"/>
              <a:ext cx="21600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Straight Connector 18"/>
            <p:cNvSpPr/>
            <p:nvPr/>
          </p:nvSpPr>
          <p:spPr>
            <a:xfrm flipH="1">
              <a:off x="1778760" y="3517200"/>
              <a:ext cx="2163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Straight Connector 19"/>
            <p:cNvSpPr/>
            <p:nvPr/>
          </p:nvSpPr>
          <p:spPr>
            <a:xfrm flipH="1">
              <a:off x="1778760" y="4703040"/>
              <a:ext cx="2163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Straight Connector 20"/>
            <p:cNvSpPr/>
            <p:nvPr/>
          </p:nvSpPr>
          <p:spPr>
            <a:xfrm flipH="1">
              <a:off x="1778760" y="5295960"/>
              <a:ext cx="2163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Straight Connector 21"/>
            <p:cNvSpPr/>
            <p:nvPr/>
          </p:nvSpPr>
          <p:spPr>
            <a:xfrm flipH="1">
              <a:off x="1778760" y="5888880"/>
              <a:ext cx="2163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Straight Connector 22"/>
            <p:cNvSpPr/>
            <p:nvPr/>
          </p:nvSpPr>
          <p:spPr>
            <a:xfrm flipH="1">
              <a:off x="1778760" y="4110120"/>
              <a:ext cx="2163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90" name="Picture 2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3451320" y="1361880"/>
            <a:ext cx="5454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traight Arrow Connector 4"/>
          <p:cNvSpPr/>
          <p:nvPr/>
        </p:nvSpPr>
        <p:spPr>
          <a:xfrm>
            <a:off x="1395720" y="30546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Straight Arrow Connector 5"/>
          <p:cNvSpPr/>
          <p:nvPr/>
        </p:nvSpPr>
        <p:spPr>
          <a:xfrm rot="5400000">
            <a:off x="1327320" y="31374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Oval 6"/>
          <p:cNvSpPr/>
          <p:nvPr/>
        </p:nvSpPr>
        <p:spPr>
          <a:xfrm>
            <a:off x="1380600" y="3029040"/>
            <a:ext cx="55800" cy="55800"/>
          </a:xfrm>
          <a:prstGeom prst="ellipse">
            <a:avLst/>
          </a:prstGeom>
          <a:solidFill>
            <a:schemeClr val="tx1"/>
          </a:solidFill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Straight Connector 9"/>
          <p:cNvSpPr/>
          <p:nvPr/>
        </p:nvSpPr>
        <p:spPr>
          <a:xfrm>
            <a:off x="1403280" y="3056040"/>
            <a:ext cx="3588840" cy="504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Straight Connector 12"/>
          <p:cNvSpPr/>
          <p:nvPr/>
        </p:nvSpPr>
        <p:spPr>
          <a:xfrm>
            <a:off x="1409760" y="349920"/>
            <a:ext cx="360" cy="558648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Straight Connector 21"/>
          <p:cNvSpPr/>
          <p:nvPr/>
        </p:nvSpPr>
        <p:spPr>
          <a:xfrm>
            <a:off x="140976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Straight Connector 22"/>
          <p:cNvSpPr/>
          <p:nvPr/>
        </p:nvSpPr>
        <p:spPr>
          <a:xfrm>
            <a:off x="29257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Straight Connector 23"/>
          <p:cNvSpPr/>
          <p:nvPr/>
        </p:nvSpPr>
        <p:spPr>
          <a:xfrm>
            <a:off x="36835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Straight Connector 25"/>
          <p:cNvSpPr/>
          <p:nvPr/>
        </p:nvSpPr>
        <p:spPr>
          <a:xfrm>
            <a:off x="444168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Straight Connector 26"/>
          <p:cNvSpPr/>
          <p:nvPr/>
        </p:nvSpPr>
        <p:spPr>
          <a:xfrm>
            <a:off x="21679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Straight Connector 31"/>
          <p:cNvSpPr/>
          <p:nvPr/>
        </p:nvSpPr>
        <p:spPr>
          <a:xfrm flipH="1">
            <a:off x="1278720" y="3312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Straight Connector 32"/>
          <p:cNvSpPr/>
          <p:nvPr/>
        </p:nvSpPr>
        <p:spPr>
          <a:xfrm flipH="1">
            <a:off x="1278720" y="16959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Straight Connector 33"/>
          <p:cNvSpPr/>
          <p:nvPr/>
        </p:nvSpPr>
        <p:spPr>
          <a:xfrm flipH="1">
            <a:off x="1278720" y="23781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Straight Connector 35"/>
          <p:cNvSpPr/>
          <p:nvPr/>
        </p:nvSpPr>
        <p:spPr>
          <a:xfrm flipH="1">
            <a:off x="1278720" y="10134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Straight Connector 41"/>
          <p:cNvSpPr/>
          <p:nvPr/>
        </p:nvSpPr>
        <p:spPr>
          <a:xfrm flipH="1">
            <a:off x="1272960" y="306072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Straight Connector 42"/>
          <p:cNvSpPr/>
          <p:nvPr/>
        </p:nvSpPr>
        <p:spPr>
          <a:xfrm flipH="1">
            <a:off x="1272960" y="44254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Straight Connector 43"/>
          <p:cNvSpPr/>
          <p:nvPr/>
        </p:nvSpPr>
        <p:spPr>
          <a:xfrm flipH="1">
            <a:off x="1272960" y="510804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Straight Connector 44"/>
          <p:cNvSpPr/>
          <p:nvPr/>
        </p:nvSpPr>
        <p:spPr>
          <a:xfrm flipH="1">
            <a:off x="1272960" y="57906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Straight Connector 45"/>
          <p:cNvSpPr/>
          <p:nvPr/>
        </p:nvSpPr>
        <p:spPr>
          <a:xfrm flipH="1">
            <a:off x="1272960" y="37432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Straight Arrow Connector 2"/>
          <p:cNvSpPr/>
          <p:nvPr/>
        </p:nvSpPr>
        <p:spPr>
          <a:xfrm flipV="1">
            <a:off x="1409760" y="740520"/>
            <a:ext cx="2457360" cy="23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Straight Arrow Connector 24"/>
          <p:cNvSpPr/>
          <p:nvPr/>
        </p:nvSpPr>
        <p:spPr>
          <a:xfrm>
            <a:off x="1416600" y="3034440"/>
            <a:ext cx="968040" cy="102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Box 36"/>
          <p:cNvSpPr/>
          <p:nvPr/>
        </p:nvSpPr>
        <p:spPr>
          <a:xfrm>
            <a:off x="2622600" y="4134600"/>
            <a:ext cx="360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3" name="TextBox 37"/>
          <p:cNvSpPr/>
          <p:nvPr/>
        </p:nvSpPr>
        <p:spPr>
          <a:xfrm>
            <a:off x="4070520" y="360720"/>
            <a:ext cx="3074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4" name="Arc 15"/>
          <p:cNvSpPr/>
          <p:nvPr/>
        </p:nvSpPr>
        <p:spPr>
          <a:xfrm>
            <a:off x="1486800" y="2347200"/>
            <a:ext cx="1154880" cy="1402200"/>
          </a:xfrm>
          <a:prstGeom prst="arc">
            <a:avLst>
              <a:gd name="adj1" fmla="val 17292857"/>
              <a:gd name="adj2" fmla="val 70880"/>
            </a:avLst>
          </a:prstGeom>
          <a:noFill/>
          <a:ln w="12700">
            <a:solidFill>
              <a:srgbClr val="000000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TextBox 16"/>
          <p:cNvSpPr/>
          <p:nvPr/>
        </p:nvSpPr>
        <p:spPr>
          <a:xfrm>
            <a:off x="2342880" y="2658960"/>
            <a:ext cx="280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ymbol"/>
                <a:ea typeface="Arial"/>
              </a:rPr>
              <a:t>q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6" name="Straight Arrow Connector 50"/>
          <p:cNvSpPr/>
          <p:nvPr/>
        </p:nvSpPr>
        <p:spPr>
          <a:xfrm flipV="1">
            <a:off x="3877560" y="562680"/>
            <a:ext cx="18108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Straight Arrow Connector 53"/>
          <p:cNvSpPr/>
          <p:nvPr/>
        </p:nvSpPr>
        <p:spPr>
          <a:xfrm>
            <a:off x="2400480" y="4078440"/>
            <a:ext cx="187560" cy="19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Picture 17" descr="testnew2.png"/>
          <p:cNvPicPr/>
          <p:nvPr/>
        </p:nvPicPr>
        <p:blipFill>
          <a:blip r:embed="rId1"/>
          <a:stretch/>
        </p:blipFill>
        <p:spPr>
          <a:xfrm rot="18895200">
            <a:off x="-354240" y="2690280"/>
            <a:ext cx="2845080" cy="7740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traight Arrow Connector 4"/>
          <p:cNvSpPr/>
          <p:nvPr/>
        </p:nvSpPr>
        <p:spPr>
          <a:xfrm>
            <a:off x="1395720" y="30546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Straight Arrow Connector 5"/>
          <p:cNvSpPr/>
          <p:nvPr/>
        </p:nvSpPr>
        <p:spPr>
          <a:xfrm rot="5400000">
            <a:off x="1327320" y="31374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Oval 6"/>
          <p:cNvSpPr/>
          <p:nvPr/>
        </p:nvSpPr>
        <p:spPr>
          <a:xfrm>
            <a:off x="1380600" y="3029040"/>
            <a:ext cx="55800" cy="55800"/>
          </a:xfrm>
          <a:prstGeom prst="ellipse">
            <a:avLst/>
          </a:prstGeom>
          <a:solidFill>
            <a:schemeClr val="tx1"/>
          </a:solidFill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Straight Connector 9"/>
          <p:cNvSpPr/>
          <p:nvPr/>
        </p:nvSpPr>
        <p:spPr>
          <a:xfrm>
            <a:off x="1403280" y="3056040"/>
            <a:ext cx="3588840" cy="504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Straight Connector 12"/>
          <p:cNvSpPr/>
          <p:nvPr/>
        </p:nvSpPr>
        <p:spPr>
          <a:xfrm>
            <a:off x="1409760" y="349920"/>
            <a:ext cx="360" cy="558648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Straight Connector 21"/>
          <p:cNvSpPr/>
          <p:nvPr/>
        </p:nvSpPr>
        <p:spPr>
          <a:xfrm>
            <a:off x="140976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Straight Connector 22"/>
          <p:cNvSpPr/>
          <p:nvPr/>
        </p:nvSpPr>
        <p:spPr>
          <a:xfrm>
            <a:off x="29257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Straight Connector 23"/>
          <p:cNvSpPr/>
          <p:nvPr/>
        </p:nvSpPr>
        <p:spPr>
          <a:xfrm>
            <a:off x="36835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Straight Connector 25"/>
          <p:cNvSpPr/>
          <p:nvPr/>
        </p:nvSpPr>
        <p:spPr>
          <a:xfrm>
            <a:off x="444168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Straight Connector 26"/>
          <p:cNvSpPr/>
          <p:nvPr/>
        </p:nvSpPr>
        <p:spPr>
          <a:xfrm>
            <a:off x="21679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Straight Connector 31"/>
          <p:cNvSpPr/>
          <p:nvPr/>
        </p:nvSpPr>
        <p:spPr>
          <a:xfrm flipH="1">
            <a:off x="1278720" y="3312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Straight Connector 32"/>
          <p:cNvSpPr/>
          <p:nvPr/>
        </p:nvSpPr>
        <p:spPr>
          <a:xfrm flipH="1">
            <a:off x="1278720" y="16959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Straight Connector 33"/>
          <p:cNvSpPr/>
          <p:nvPr/>
        </p:nvSpPr>
        <p:spPr>
          <a:xfrm flipH="1">
            <a:off x="1278720" y="23781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Straight Connector 35"/>
          <p:cNvSpPr/>
          <p:nvPr/>
        </p:nvSpPr>
        <p:spPr>
          <a:xfrm flipH="1">
            <a:off x="1278720" y="10134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Straight Connector 41"/>
          <p:cNvSpPr/>
          <p:nvPr/>
        </p:nvSpPr>
        <p:spPr>
          <a:xfrm flipH="1">
            <a:off x="1272960" y="306072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Straight Connector 42"/>
          <p:cNvSpPr/>
          <p:nvPr/>
        </p:nvSpPr>
        <p:spPr>
          <a:xfrm flipH="1">
            <a:off x="1272960" y="44254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Straight Connector 43"/>
          <p:cNvSpPr/>
          <p:nvPr/>
        </p:nvSpPr>
        <p:spPr>
          <a:xfrm flipH="1">
            <a:off x="1272960" y="510804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Straight Connector 44"/>
          <p:cNvSpPr/>
          <p:nvPr/>
        </p:nvSpPr>
        <p:spPr>
          <a:xfrm flipH="1">
            <a:off x="1272960" y="57906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Straight Connector 45"/>
          <p:cNvSpPr/>
          <p:nvPr/>
        </p:nvSpPr>
        <p:spPr>
          <a:xfrm flipH="1">
            <a:off x="1272960" y="37432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Straight Arrow Connector 2"/>
          <p:cNvSpPr/>
          <p:nvPr/>
        </p:nvSpPr>
        <p:spPr>
          <a:xfrm flipV="1">
            <a:off x="1409760" y="740520"/>
            <a:ext cx="2457360" cy="23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Straight Arrow Connector 24"/>
          <p:cNvSpPr/>
          <p:nvPr/>
        </p:nvSpPr>
        <p:spPr>
          <a:xfrm>
            <a:off x="1416600" y="3034440"/>
            <a:ext cx="968040" cy="102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Straight Arrow Connector 7"/>
          <p:cNvSpPr/>
          <p:nvPr/>
        </p:nvSpPr>
        <p:spPr>
          <a:xfrm flipV="1">
            <a:off x="1409760" y="1103400"/>
            <a:ext cx="2496600" cy="19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70c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TextBox 11"/>
          <p:cNvSpPr/>
          <p:nvPr/>
        </p:nvSpPr>
        <p:spPr>
          <a:xfrm>
            <a:off x="3803760" y="775440"/>
            <a:ext cx="360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1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2" name="Straight Arrow Connector 30"/>
          <p:cNvSpPr/>
          <p:nvPr/>
        </p:nvSpPr>
        <p:spPr>
          <a:xfrm flipV="1" rot="19800000">
            <a:off x="1203480" y="2313360"/>
            <a:ext cx="30517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b05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TextBox 34"/>
          <p:cNvSpPr/>
          <p:nvPr/>
        </p:nvSpPr>
        <p:spPr>
          <a:xfrm>
            <a:off x="4065120" y="1434240"/>
            <a:ext cx="287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4" name="TextBox 36"/>
          <p:cNvSpPr/>
          <p:nvPr/>
        </p:nvSpPr>
        <p:spPr>
          <a:xfrm>
            <a:off x="2622600" y="4134600"/>
            <a:ext cx="360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5" name="TextBox 37"/>
          <p:cNvSpPr/>
          <p:nvPr/>
        </p:nvSpPr>
        <p:spPr>
          <a:xfrm>
            <a:off x="4070520" y="360720"/>
            <a:ext cx="3074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6" name="Arc 15"/>
          <p:cNvSpPr/>
          <p:nvPr/>
        </p:nvSpPr>
        <p:spPr>
          <a:xfrm>
            <a:off x="1486800" y="2347200"/>
            <a:ext cx="1154880" cy="1402200"/>
          </a:xfrm>
          <a:prstGeom prst="arc">
            <a:avLst>
              <a:gd name="adj1" fmla="val 17292857"/>
              <a:gd name="adj2" fmla="val 70880"/>
            </a:avLst>
          </a:prstGeom>
          <a:noFill/>
          <a:ln w="12700">
            <a:solidFill>
              <a:srgbClr val="000000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TextBox 16"/>
          <p:cNvSpPr/>
          <p:nvPr/>
        </p:nvSpPr>
        <p:spPr>
          <a:xfrm>
            <a:off x="2342880" y="2658960"/>
            <a:ext cx="280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ymbol"/>
                <a:ea typeface="Arial"/>
              </a:rPr>
              <a:t>q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8" name="Arc 38"/>
          <p:cNvSpPr/>
          <p:nvPr/>
        </p:nvSpPr>
        <p:spPr>
          <a:xfrm>
            <a:off x="2433960" y="1609200"/>
            <a:ext cx="820080" cy="770760"/>
          </a:xfrm>
          <a:prstGeom prst="arc">
            <a:avLst>
              <a:gd name="adj1" fmla="val 17292857"/>
              <a:gd name="adj2" fmla="val 70880"/>
            </a:avLst>
          </a:pr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TextBox 39"/>
          <p:cNvSpPr/>
          <p:nvPr/>
        </p:nvSpPr>
        <p:spPr>
          <a:xfrm>
            <a:off x="3183120" y="1599480"/>
            <a:ext cx="3013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ymbol"/>
                <a:ea typeface="Arial"/>
              </a:rPr>
              <a:t>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0" name="Straight Arrow Connector 40"/>
          <p:cNvSpPr/>
          <p:nvPr/>
        </p:nvSpPr>
        <p:spPr>
          <a:xfrm flipH="1" flipV="1">
            <a:off x="3906000" y="1124280"/>
            <a:ext cx="13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TextBox 46"/>
          <p:cNvSpPr/>
          <p:nvPr/>
        </p:nvSpPr>
        <p:spPr>
          <a:xfrm>
            <a:off x="3963600" y="1052640"/>
            <a:ext cx="4021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US" sz="1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2" name="Straight Arrow Connector 50"/>
          <p:cNvSpPr/>
          <p:nvPr/>
        </p:nvSpPr>
        <p:spPr>
          <a:xfrm flipV="1">
            <a:off x="3877560" y="562680"/>
            <a:ext cx="18108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Straight Arrow Connector 53"/>
          <p:cNvSpPr/>
          <p:nvPr/>
        </p:nvSpPr>
        <p:spPr>
          <a:xfrm>
            <a:off x="2400480" y="4078440"/>
            <a:ext cx="187560" cy="19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TextBox 3"/>
          <p:cNvSpPr/>
          <p:nvPr/>
        </p:nvSpPr>
        <p:spPr>
          <a:xfrm>
            <a:off x="5305680" y="1635480"/>
            <a:ext cx="35398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 angle is defined as positive from the body x-axis to the air relative velocity vector.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Typically, the arrow for an angle points in the positive direction. There is no standard, so I did not deduct points for this, but be aware in the future.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raight Arrow Connector 4"/>
          <p:cNvSpPr/>
          <p:nvPr/>
        </p:nvSpPr>
        <p:spPr>
          <a:xfrm>
            <a:off x="1395720" y="30546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Straight Arrow Connector 5"/>
          <p:cNvSpPr/>
          <p:nvPr/>
        </p:nvSpPr>
        <p:spPr>
          <a:xfrm rot="5400000">
            <a:off x="1327320" y="3137400"/>
            <a:ext cx="1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50000"/>
                <a:lumOff val="5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Oval 6"/>
          <p:cNvSpPr/>
          <p:nvPr/>
        </p:nvSpPr>
        <p:spPr>
          <a:xfrm>
            <a:off x="1380600" y="3029040"/>
            <a:ext cx="55800" cy="55800"/>
          </a:xfrm>
          <a:prstGeom prst="ellipse">
            <a:avLst/>
          </a:prstGeom>
          <a:solidFill>
            <a:schemeClr val="tx1"/>
          </a:solidFill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Straight Connector 9"/>
          <p:cNvSpPr/>
          <p:nvPr/>
        </p:nvSpPr>
        <p:spPr>
          <a:xfrm>
            <a:off x="1403280" y="3056040"/>
            <a:ext cx="3588840" cy="504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Straight Connector 12"/>
          <p:cNvSpPr/>
          <p:nvPr/>
        </p:nvSpPr>
        <p:spPr>
          <a:xfrm>
            <a:off x="1409760" y="349920"/>
            <a:ext cx="360" cy="558648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Straight Connector 21"/>
          <p:cNvSpPr/>
          <p:nvPr/>
        </p:nvSpPr>
        <p:spPr>
          <a:xfrm>
            <a:off x="140976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Straight Connector 22"/>
          <p:cNvSpPr/>
          <p:nvPr/>
        </p:nvSpPr>
        <p:spPr>
          <a:xfrm>
            <a:off x="29257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Straight Connector 23"/>
          <p:cNvSpPr/>
          <p:nvPr/>
        </p:nvSpPr>
        <p:spPr>
          <a:xfrm>
            <a:off x="36835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Straight Connector 25"/>
          <p:cNvSpPr/>
          <p:nvPr/>
        </p:nvSpPr>
        <p:spPr>
          <a:xfrm>
            <a:off x="444168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Straight Connector 26"/>
          <p:cNvSpPr/>
          <p:nvPr/>
        </p:nvSpPr>
        <p:spPr>
          <a:xfrm>
            <a:off x="2167920" y="2927880"/>
            <a:ext cx="360" cy="2487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Straight Connector 31"/>
          <p:cNvSpPr/>
          <p:nvPr/>
        </p:nvSpPr>
        <p:spPr>
          <a:xfrm flipH="1">
            <a:off x="1278720" y="3312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Straight Connector 32"/>
          <p:cNvSpPr/>
          <p:nvPr/>
        </p:nvSpPr>
        <p:spPr>
          <a:xfrm flipH="1">
            <a:off x="1278720" y="16959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Straight Connector 33"/>
          <p:cNvSpPr/>
          <p:nvPr/>
        </p:nvSpPr>
        <p:spPr>
          <a:xfrm flipH="1">
            <a:off x="1278720" y="237816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Straight Connector 35"/>
          <p:cNvSpPr/>
          <p:nvPr/>
        </p:nvSpPr>
        <p:spPr>
          <a:xfrm flipH="1">
            <a:off x="1278720" y="10134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Straight Connector 41"/>
          <p:cNvSpPr/>
          <p:nvPr/>
        </p:nvSpPr>
        <p:spPr>
          <a:xfrm flipH="1">
            <a:off x="1272960" y="306072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Straight Connector 42"/>
          <p:cNvSpPr/>
          <p:nvPr/>
        </p:nvSpPr>
        <p:spPr>
          <a:xfrm flipH="1">
            <a:off x="1272960" y="44254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Straight Connector 43"/>
          <p:cNvSpPr/>
          <p:nvPr/>
        </p:nvSpPr>
        <p:spPr>
          <a:xfrm flipH="1">
            <a:off x="1272960" y="510804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Straight Connector 44"/>
          <p:cNvSpPr/>
          <p:nvPr/>
        </p:nvSpPr>
        <p:spPr>
          <a:xfrm flipH="1">
            <a:off x="1272960" y="579060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Straight Connector 45"/>
          <p:cNvSpPr/>
          <p:nvPr/>
        </p:nvSpPr>
        <p:spPr>
          <a:xfrm flipH="1">
            <a:off x="1272960" y="3743280"/>
            <a:ext cx="248760" cy="360"/>
          </a:xfrm>
          <a:prstGeom prst="line">
            <a:avLst/>
          </a:prstGeom>
          <a:ln>
            <a:solidFill>
              <a:srgbClr val="000000">
                <a:lumMod val="50000"/>
                <a:lumOff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Straight Arrow Connector 2"/>
          <p:cNvSpPr/>
          <p:nvPr/>
        </p:nvSpPr>
        <p:spPr>
          <a:xfrm flipV="1">
            <a:off x="1409760" y="740520"/>
            <a:ext cx="2457360" cy="23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Straight Arrow Connector 24"/>
          <p:cNvSpPr/>
          <p:nvPr/>
        </p:nvSpPr>
        <p:spPr>
          <a:xfrm>
            <a:off x="1416600" y="3034440"/>
            <a:ext cx="968040" cy="102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Straight Arrow Connector 7"/>
          <p:cNvSpPr/>
          <p:nvPr/>
        </p:nvSpPr>
        <p:spPr>
          <a:xfrm flipV="1">
            <a:off x="1409760" y="1103400"/>
            <a:ext cx="2496600" cy="19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70c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Box 11"/>
          <p:cNvSpPr/>
          <p:nvPr/>
        </p:nvSpPr>
        <p:spPr>
          <a:xfrm>
            <a:off x="3803760" y="775440"/>
            <a:ext cx="360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1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8" name="Straight Arrow Connector 30"/>
          <p:cNvSpPr/>
          <p:nvPr/>
        </p:nvSpPr>
        <p:spPr>
          <a:xfrm flipV="1" rot="19800000">
            <a:off x="1203480" y="2313360"/>
            <a:ext cx="30517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b05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34"/>
          <p:cNvSpPr/>
          <p:nvPr/>
        </p:nvSpPr>
        <p:spPr>
          <a:xfrm>
            <a:off x="4065120" y="1434240"/>
            <a:ext cx="287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0" name="TextBox 36"/>
          <p:cNvSpPr/>
          <p:nvPr/>
        </p:nvSpPr>
        <p:spPr>
          <a:xfrm>
            <a:off x="2622600" y="4134600"/>
            <a:ext cx="3607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1" name="TextBox 37"/>
          <p:cNvSpPr/>
          <p:nvPr/>
        </p:nvSpPr>
        <p:spPr>
          <a:xfrm>
            <a:off x="4070520" y="360720"/>
            <a:ext cx="3074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2" name="Arc 15"/>
          <p:cNvSpPr/>
          <p:nvPr/>
        </p:nvSpPr>
        <p:spPr>
          <a:xfrm>
            <a:off x="1486800" y="2347200"/>
            <a:ext cx="1154880" cy="1402200"/>
          </a:xfrm>
          <a:prstGeom prst="arc">
            <a:avLst>
              <a:gd name="adj1" fmla="val 17292857"/>
              <a:gd name="adj2" fmla="val 70880"/>
            </a:avLst>
          </a:prstGeom>
          <a:noFill/>
          <a:ln w="12700">
            <a:solidFill>
              <a:srgbClr val="000000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TextBox 16"/>
          <p:cNvSpPr/>
          <p:nvPr/>
        </p:nvSpPr>
        <p:spPr>
          <a:xfrm>
            <a:off x="2342880" y="2658960"/>
            <a:ext cx="280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ymbol"/>
                <a:ea typeface="Arial"/>
              </a:rPr>
              <a:t>q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4" name="Arc 38"/>
          <p:cNvSpPr/>
          <p:nvPr/>
        </p:nvSpPr>
        <p:spPr>
          <a:xfrm>
            <a:off x="2433960" y="1609200"/>
            <a:ext cx="820080" cy="770760"/>
          </a:xfrm>
          <a:prstGeom prst="arc">
            <a:avLst>
              <a:gd name="adj1" fmla="val 17292857"/>
              <a:gd name="adj2" fmla="val 70880"/>
            </a:avLst>
          </a:pr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TextBox 39"/>
          <p:cNvSpPr/>
          <p:nvPr/>
        </p:nvSpPr>
        <p:spPr>
          <a:xfrm>
            <a:off x="3183120" y="1599480"/>
            <a:ext cx="3013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ymbol"/>
                <a:ea typeface="Arial"/>
              </a:rPr>
              <a:t>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6" name="Straight Arrow Connector 40"/>
          <p:cNvSpPr/>
          <p:nvPr/>
        </p:nvSpPr>
        <p:spPr>
          <a:xfrm flipH="1" flipV="1">
            <a:off x="3906000" y="1124280"/>
            <a:ext cx="13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TextBox 46"/>
          <p:cNvSpPr/>
          <p:nvPr/>
        </p:nvSpPr>
        <p:spPr>
          <a:xfrm>
            <a:off x="3963600" y="1052640"/>
            <a:ext cx="4021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US" sz="1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8" name="Straight Arrow Connector 50"/>
          <p:cNvSpPr/>
          <p:nvPr/>
        </p:nvSpPr>
        <p:spPr>
          <a:xfrm flipV="1">
            <a:off x="3877560" y="562680"/>
            <a:ext cx="18108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Straight Arrow Connector 53"/>
          <p:cNvSpPr/>
          <p:nvPr/>
        </p:nvSpPr>
        <p:spPr>
          <a:xfrm>
            <a:off x="2400480" y="4078440"/>
            <a:ext cx="187560" cy="19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Straight Arrow Connector 56"/>
          <p:cNvSpPr/>
          <p:nvPr/>
        </p:nvSpPr>
        <p:spPr>
          <a:xfrm flipV="1">
            <a:off x="1906200" y="1249920"/>
            <a:ext cx="2457360" cy="23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Straight Arrow Connector 57"/>
          <p:cNvSpPr/>
          <p:nvPr/>
        </p:nvSpPr>
        <p:spPr>
          <a:xfrm>
            <a:off x="3135240" y="642600"/>
            <a:ext cx="1213200" cy="12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eft Brace 58"/>
          <p:cNvSpPr/>
          <p:nvPr/>
        </p:nvSpPr>
        <p:spPr>
          <a:xfrm rot="13500600">
            <a:off x="2927880" y="1283040"/>
            <a:ext cx="310320" cy="28450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TextBox 60"/>
          <p:cNvSpPr/>
          <p:nvPr/>
        </p:nvSpPr>
        <p:spPr>
          <a:xfrm>
            <a:off x="3197160" y="2693880"/>
            <a:ext cx="287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4" name="TextBox 62"/>
          <p:cNvSpPr/>
          <p:nvPr/>
        </p:nvSpPr>
        <p:spPr>
          <a:xfrm>
            <a:off x="1432800" y="3395880"/>
            <a:ext cx="3182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5" name="Left Brace 63"/>
          <p:cNvSpPr/>
          <p:nvPr/>
        </p:nvSpPr>
        <p:spPr>
          <a:xfrm rot="18904800">
            <a:off x="1515240" y="3084120"/>
            <a:ext cx="165600" cy="6465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TextBox 3"/>
          <p:cNvSpPr/>
          <p:nvPr/>
        </p:nvSpPr>
        <p:spPr>
          <a:xfrm>
            <a:off x="5750280" y="2238840"/>
            <a:ext cx="2719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are not the same as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w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are not vectors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1"/>
          <p:cNvGrpSpPr/>
          <p:nvPr/>
        </p:nvGrpSpPr>
        <p:grpSpPr>
          <a:xfrm>
            <a:off x="1011240" y="331200"/>
            <a:ext cx="3980880" cy="5605200"/>
            <a:chOff x="1011240" y="331200"/>
            <a:chExt cx="3980880" cy="5605200"/>
          </a:xfrm>
        </p:grpSpPr>
        <p:sp>
          <p:nvSpPr>
            <p:cNvPr id="298" name="Straight Arrow Connector 4"/>
            <p:cNvSpPr/>
            <p:nvPr/>
          </p:nvSpPr>
          <p:spPr>
            <a:xfrm>
              <a:off x="1395720" y="3054600"/>
              <a:ext cx="152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>
                  <a:lumMod val="50000"/>
                  <a:lumOff val="50000"/>
                </a:srgb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Straight Arrow Connector 5"/>
            <p:cNvSpPr/>
            <p:nvPr/>
          </p:nvSpPr>
          <p:spPr>
            <a:xfrm rot="5400000">
              <a:off x="1327320" y="3137400"/>
              <a:ext cx="152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>
                  <a:lumMod val="50000"/>
                  <a:lumOff val="50000"/>
                </a:srgb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Oval 6"/>
            <p:cNvSpPr/>
            <p:nvPr/>
          </p:nvSpPr>
          <p:spPr>
            <a:xfrm>
              <a:off x="1380600" y="3029040"/>
              <a:ext cx="55800" cy="55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Straight Connector 9"/>
            <p:cNvSpPr/>
            <p:nvPr/>
          </p:nvSpPr>
          <p:spPr>
            <a:xfrm>
              <a:off x="1403280" y="3056040"/>
              <a:ext cx="3588840" cy="504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Straight Connector 12"/>
            <p:cNvSpPr/>
            <p:nvPr/>
          </p:nvSpPr>
          <p:spPr>
            <a:xfrm>
              <a:off x="1409760" y="349920"/>
              <a:ext cx="360" cy="558648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Straight Connector 21"/>
            <p:cNvSpPr/>
            <p:nvPr/>
          </p:nvSpPr>
          <p:spPr>
            <a:xfrm>
              <a:off x="1409760" y="2927880"/>
              <a:ext cx="360" cy="2487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Straight Connector 22"/>
            <p:cNvSpPr/>
            <p:nvPr/>
          </p:nvSpPr>
          <p:spPr>
            <a:xfrm>
              <a:off x="2925720" y="2927880"/>
              <a:ext cx="360" cy="2487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Straight Connector 23"/>
            <p:cNvSpPr/>
            <p:nvPr/>
          </p:nvSpPr>
          <p:spPr>
            <a:xfrm>
              <a:off x="3683520" y="2927880"/>
              <a:ext cx="360" cy="2487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Straight Connector 25"/>
            <p:cNvSpPr/>
            <p:nvPr/>
          </p:nvSpPr>
          <p:spPr>
            <a:xfrm>
              <a:off x="4441680" y="2927880"/>
              <a:ext cx="360" cy="2487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Straight Connector 26"/>
            <p:cNvSpPr/>
            <p:nvPr/>
          </p:nvSpPr>
          <p:spPr>
            <a:xfrm>
              <a:off x="2167920" y="2927880"/>
              <a:ext cx="360" cy="2487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Straight Connector 31"/>
            <p:cNvSpPr/>
            <p:nvPr/>
          </p:nvSpPr>
          <p:spPr>
            <a:xfrm flipH="1">
              <a:off x="1278720" y="33120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9" name="Straight Connector 32"/>
            <p:cNvSpPr/>
            <p:nvPr/>
          </p:nvSpPr>
          <p:spPr>
            <a:xfrm flipH="1">
              <a:off x="1278720" y="169596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Straight Connector 33"/>
            <p:cNvSpPr/>
            <p:nvPr/>
          </p:nvSpPr>
          <p:spPr>
            <a:xfrm flipH="1">
              <a:off x="1278720" y="237816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Straight Connector 35"/>
            <p:cNvSpPr/>
            <p:nvPr/>
          </p:nvSpPr>
          <p:spPr>
            <a:xfrm flipH="1">
              <a:off x="1278720" y="101340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Straight Connector 41"/>
            <p:cNvSpPr/>
            <p:nvPr/>
          </p:nvSpPr>
          <p:spPr>
            <a:xfrm flipH="1">
              <a:off x="1272960" y="306072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Straight Connector 42"/>
            <p:cNvSpPr/>
            <p:nvPr/>
          </p:nvSpPr>
          <p:spPr>
            <a:xfrm flipH="1">
              <a:off x="1272960" y="442548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Straight Connector 43"/>
            <p:cNvSpPr/>
            <p:nvPr/>
          </p:nvSpPr>
          <p:spPr>
            <a:xfrm flipH="1">
              <a:off x="1272960" y="510804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Straight Connector 44"/>
            <p:cNvSpPr/>
            <p:nvPr/>
          </p:nvSpPr>
          <p:spPr>
            <a:xfrm flipH="1">
              <a:off x="1272960" y="579060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Straight Connector 45"/>
            <p:cNvSpPr/>
            <p:nvPr/>
          </p:nvSpPr>
          <p:spPr>
            <a:xfrm flipH="1">
              <a:off x="1272960" y="3743280"/>
              <a:ext cx="248760" cy="360"/>
            </a:xfrm>
            <a:prstGeom prst="line">
              <a:avLst/>
            </a:prstGeom>
            <a:ln>
              <a:solidFill>
                <a:srgbClr val="000000">
                  <a:lumMod val="50000"/>
                  <a:lumOff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Straight Arrow Connector 2"/>
            <p:cNvSpPr/>
            <p:nvPr/>
          </p:nvSpPr>
          <p:spPr>
            <a:xfrm flipV="1">
              <a:off x="1409760" y="740520"/>
              <a:ext cx="2457360" cy="231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Straight Arrow Connector 24"/>
            <p:cNvSpPr/>
            <p:nvPr/>
          </p:nvSpPr>
          <p:spPr>
            <a:xfrm>
              <a:off x="1416600" y="3034440"/>
              <a:ext cx="968040" cy="102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Straight Arrow Connector 7"/>
            <p:cNvSpPr/>
            <p:nvPr/>
          </p:nvSpPr>
          <p:spPr>
            <a:xfrm flipV="1">
              <a:off x="1409760" y="1103400"/>
              <a:ext cx="2496600" cy="195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round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TextBox 11"/>
            <p:cNvSpPr/>
            <p:nvPr/>
          </p:nvSpPr>
          <p:spPr>
            <a:xfrm>
              <a:off x="3803760" y="775440"/>
              <a:ext cx="3607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r>
                <a:rPr b="0" lang="en-US" sz="1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1" name="Straight Arrow Connector 30"/>
            <p:cNvSpPr/>
            <p:nvPr/>
          </p:nvSpPr>
          <p:spPr>
            <a:xfrm flipV="1" rot="19800000">
              <a:off x="1203480" y="2313360"/>
              <a:ext cx="3051720" cy="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b050"/>
              </a:solidFill>
              <a:round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TextBox 34"/>
            <p:cNvSpPr/>
            <p:nvPr/>
          </p:nvSpPr>
          <p:spPr>
            <a:xfrm>
              <a:off x="4065120" y="1434240"/>
              <a:ext cx="287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3" name="TextBox 36"/>
            <p:cNvSpPr/>
            <p:nvPr/>
          </p:nvSpPr>
          <p:spPr>
            <a:xfrm>
              <a:off x="2622600" y="4134600"/>
              <a:ext cx="360720" cy="34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k</a:t>
              </a:r>
              <a:r>
                <a:rPr b="0" lang="en-US" sz="15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4" name="TextBox 37"/>
            <p:cNvSpPr/>
            <p:nvPr/>
          </p:nvSpPr>
          <p:spPr>
            <a:xfrm>
              <a:off x="4070520" y="360720"/>
              <a:ext cx="307440" cy="34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r>
                <a:rPr b="0" lang="en-US" sz="15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5" name="Arc 15"/>
            <p:cNvSpPr/>
            <p:nvPr/>
          </p:nvSpPr>
          <p:spPr>
            <a:xfrm>
              <a:off x="1486800" y="2347200"/>
              <a:ext cx="1154880" cy="1402200"/>
            </a:xfrm>
            <a:prstGeom prst="arc">
              <a:avLst>
                <a:gd name="adj1" fmla="val 17292857"/>
                <a:gd name="adj2" fmla="val 70880"/>
              </a:avLst>
            </a:prstGeom>
            <a:noFill/>
            <a:ln w="12700">
              <a:solidFill>
                <a:srgbClr val="000000"/>
              </a:solidFill>
              <a:round/>
              <a:head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TextBox 16"/>
            <p:cNvSpPr/>
            <p:nvPr/>
          </p:nvSpPr>
          <p:spPr>
            <a:xfrm>
              <a:off x="2342880" y="2658960"/>
              <a:ext cx="28008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Symbol"/>
                  <a:ea typeface="Arial"/>
                </a:rPr>
                <a:t>q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7" name="Arc 38"/>
            <p:cNvSpPr/>
            <p:nvPr/>
          </p:nvSpPr>
          <p:spPr>
            <a:xfrm>
              <a:off x="2433960" y="1609200"/>
              <a:ext cx="820080" cy="770760"/>
            </a:xfrm>
            <a:prstGeom prst="arc">
              <a:avLst>
                <a:gd name="adj1" fmla="val 17292857"/>
                <a:gd name="adj2" fmla="val 70880"/>
              </a:avLst>
            </a:prstGeom>
            <a:noFill/>
            <a:ln w="12700"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TextBox 39"/>
            <p:cNvSpPr/>
            <p:nvPr/>
          </p:nvSpPr>
          <p:spPr>
            <a:xfrm>
              <a:off x="3183120" y="1599480"/>
              <a:ext cx="3013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Symbol"/>
                  <a:ea typeface="Arial"/>
                </a:rPr>
                <a:t>a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29" name="Straight Arrow Connector 40"/>
            <p:cNvSpPr/>
            <p:nvPr/>
          </p:nvSpPr>
          <p:spPr>
            <a:xfrm flipH="1" flipV="1">
              <a:off x="3906000" y="1124280"/>
              <a:ext cx="139320" cy="48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TextBox 46"/>
            <p:cNvSpPr/>
            <p:nvPr/>
          </p:nvSpPr>
          <p:spPr>
            <a:xfrm>
              <a:off x="3963600" y="1052640"/>
              <a:ext cx="4021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w</a:t>
              </a:r>
              <a:r>
                <a:rPr b="0" lang="en-US" sz="1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31" name="Straight Arrow Connector 50"/>
            <p:cNvSpPr/>
            <p:nvPr/>
          </p:nvSpPr>
          <p:spPr>
            <a:xfrm flipV="1">
              <a:off x="3877560" y="562680"/>
              <a:ext cx="181080" cy="17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Straight Arrow Connector 53"/>
            <p:cNvSpPr/>
            <p:nvPr/>
          </p:nvSpPr>
          <p:spPr>
            <a:xfrm>
              <a:off x="2400480" y="4078440"/>
              <a:ext cx="187560" cy="19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Straight Arrow Connector 56"/>
            <p:cNvSpPr/>
            <p:nvPr/>
          </p:nvSpPr>
          <p:spPr>
            <a:xfrm flipV="1">
              <a:off x="1906200" y="1249920"/>
              <a:ext cx="2457360" cy="231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Straight Arrow Connector 57"/>
            <p:cNvSpPr/>
            <p:nvPr/>
          </p:nvSpPr>
          <p:spPr>
            <a:xfrm>
              <a:off x="3135240" y="642600"/>
              <a:ext cx="1213200" cy="12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Left Brace 58"/>
            <p:cNvSpPr/>
            <p:nvPr/>
          </p:nvSpPr>
          <p:spPr>
            <a:xfrm rot="13500600">
              <a:off x="2927880" y="1283040"/>
              <a:ext cx="310320" cy="284508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TextBox 60"/>
            <p:cNvSpPr/>
            <p:nvPr/>
          </p:nvSpPr>
          <p:spPr>
            <a:xfrm>
              <a:off x="3197160" y="2693880"/>
              <a:ext cx="287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u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37" name="TextBox 62"/>
            <p:cNvSpPr/>
            <p:nvPr/>
          </p:nvSpPr>
          <p:spPr>
            <a:xfrm>
              <a:off x="1432800" y="3395880"/>
              <a:ext cx="3182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w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338" name="Left Brace 63"/>
            <p:cNvSpPr/>
            <p:nvPr/>
          </p:nvSpPr>
          <p:spPr>
            <a:xfrm rot="18904800">
              <a:off x="1515240" y="3084120"/>
              <a:ext cx="165600" cy="64656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Left Brace 66"/>
            <p:cNvSpPr/>
            <p:nvPr/>
          </p:nvSpPr>
          <p:spPr>
            <a:xfrm rot="3147000">
              <a:off x="2136600" y="257400"/>
              <a:ext cx="632880" cy="315072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" name="TextBox 67"/>
            <p:cNvSpPr/>
            <p:nvPr/>
          </p:nvSpPr>
          <p:spPr>
            <a:xfrm>
              <a:off x="2013840" y="1251000"/>
              <a:ext cx="368280" cy="34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r>
                <a:rPr b="0" i="1" lang="en-US" sz="15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g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41" name="TextBox 47"/>
          <p:cNvSpPr/>
          <p:nvPr/>
        </p:nvSpPr>
        <p:spPr>
          <a:xfrm>
            <a:off x="5750280" y="2238840"/>
            <a:ext cx="2972880" cy="17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ground speed V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is not a vector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ground speed is the magnitude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and needs to be labelled as such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772560" y="727560"/>
            <a:ext cx="759852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772560" y="727560"/>
            <a:ext cx="7598520" cy="324000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9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782280" y="3967920"/>
            <a:ext cx="7588800" cy="2253960"/>
          </a:xfrm>
          <a:prstGeom prst="rect">
            <a:avLst/>
          </a:prstGeom>
          <a:ln w="0">
            <a:noFill/>
          </a:ln>
        </p:spPr>
      </p:pic>
      <p:sp>
        <p:nvSpPr>
          <p:cNvPr id="347" name="Rectangle 10"/>
          <p:cNvSpPr/>
          <p:nvPr/>
        </p:nvSpPr>
        <p:spPr>
          <a:xfrm>
            <a:off x="772560" y="4855680"/>
            <a:ext cx="7598520" cy="12819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Rectangle 11"/>
          <p:cNvSpPr/>
          <p:nvPr/>
        </p:nvSpPr>
        <p:spPr>
          <a:xfrm>
            <a:off x="2932560" y="2207160"/>
            <a:ext cx="1124280" cy="293760"/>
          </a:xfrm>
          <a:prstGeom prst="rect">
            <a:avLst/>
          </a:prstGeom>
          <a:noFill/>
          <a:ln w="28575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772560" y="727560"/>
            <a:ext cx="7598520" cy="324000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9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782280" y="3967920"/>
            <a:ext cx="7588800" cy="225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3" descr="Text, letter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551880" y="1369080"/>
            <a:ext cx="8134560" cy="43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0" descr=""/>
          <p:cNvPicPr/>
          <p:nvPr/>
        </p:nvPicPr>
        <p:blipFill>
          <a:blip r:embed="rId1"/>
          <a:stretch/>
        </p:blipFill>
        <p:spPr>
          <a:xfrm>
            <a:off x="825120" y="148320"/>
            <a:ext cx="7084440" cy="606348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"/>
          <p:cNvSpPr/>
          <p:nvPr/>
        </p:nvSpPr>
        <p:spPr>
          <a:xfrm>
            <a:off x="4572000" y="4244760"/>
            <a:ext cx="3025440" cy="616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" name="Rectangle 2"/>
          <p:cNvSpPr/>
          <p:nvPr/>
        </p:nvSpPr>
        <p:spPr>
          <a:xfrm>
            <a:off x="4683600" y="1237680"/>
            <a:ext cx="2779920" cy="616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" name="Rectangle 3"/>
          <p:cNvSpPr/>
          <p:nvPr/>
        </p:nvSpPr>
        <p:spPr>
          <a:xfrm>
            <a:off x="5348880" y="447120"/>
            <a:ext cx="2088720" cy="22366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1" name="Picture 4" descr=""/>
          <p:cNvPicPr/>
          <p:nvPr/>
        </p:nvPicPr>
        <p:blipFill>
          <a:blip r:embed="rId2"/>
          <a:stretch/>
        </p:blipFill>
        <p:spPr>
          <a:xfrm>
            <a:off x="5374800" y="475200"/>
            <a:ext cx="1010520" cy="110052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9" descr=""/>
          <p:cNvPicPr/>
          <p:nvPr/>
        </p:nvPicPr>
        <p:blipFill>
          <a:blip r:embed="rId3"/>
          <a:stretch/>
        </p:blipFill>
        <p:spPr>
          <a:xfrm>
            <a:off x="6382080" y="475200"/>
            <a:ext cx="1010520" cy="1100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11" descr=""/>
          <p:cNvPicPr/>
          <p:nvPr/>
        </p:nvPicPr>
        <p:blipFill>
          <a:blip r:embed="rId4"/>
          <a:stretch/>
        </p:blipFill>
        <p:spPr>
          <a:xfrm>
            <a:off x="6393240" y="1561320"/>
            <a:ext cx="1010520" cy="110052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12" descr=""/>
          <p:cNvPicPr/>
          <p:nvPr/>
        </p:nvPicPr>
        <p:blipFill>
          <a:blip r:embed="rId5"/>
          <a:stretch/>
        </p:blipFill>
        <p:spPr>
          <a:xfrm>
            <a:off x="5374800" y="1561320"/>
            <a:ext cx="1010520" cy="1100520"/>
          </a:xfrm>
          <a:prstGeom prst="rect">
            <a:avLst/>
          </a:prstGeom>
          <a:ln w="0">
            <a:noFill/>
          </a:ln>
        </p:spPr>
      </p:pic>
      <p:sp>
        <p:nvSpPr>
          <p:cNvPr id="145" name="Rectangle 13"/>
          <p:cNvSpPr/>
          <p:nvPr/>
        </p:nvSpPr>
        <p:spPr>
          <a:xfrm>
            <a:off x="5374800" y="3447000"/>
            <a:ext cx="2088720" cy="22366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Picture 14" descr=""/>
          <p:cNvPicPr/>
          <p:nvPr/>
        </p:nvPicPr>
        <p:blipFill>
          <a:blip r:embed="rId6"/>
          <a:stretch/>
        </p:blipFill>
        <p:spPr>
          <a:xfrm>
            <a:off x="5582160" y="3482280"/>
            <a:ext cx="1674000" cy="103932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15" descr=""/>
          <p:cNvPicPr/>
          <p:nvPr/>
        </p:nvPicPr>
        <p:blipFill>
          <a:blip r:embed="rId7"/>
          <a:stretch/>
        </p:blipFill>
        <p:spPr>
          <a:xfrm>
            <a:off x="5582160" y="4628160"/>
            <a:ext cx="1761120" cy="103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Topics to Study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Notation and nomenclature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Symbols and words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Rotations and Euler angles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Vector derivatives when coordinate system is rotating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state vector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equations of motion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Quadrotor equations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Poles and Modal analysis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3" descr=""/>
          <p:cNvPicPr/>
          <p:nvPr/>
        </p:nvPicPr>
        <p:blipFill>
          <a:blip r:embed="rId1"/>
          <a:stretch/>
        </p:blipFill>
        <p:spPr>
          <a:xfrm>
            <a:off x="1742400" y="210240"/>
            <a:ext cx="5764680" cy="588852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"/>
          <p:cNvSpPr/>
          <p:nvPr/>
        </p:nvSpPr>
        <p:spPr>
          <a:xfrm>
            <a:off x="2252520" y="691200"/>
            <a:ext cx="1679760" cy="146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u think I can skip studying since when we get a cheat sheet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Box 2"/>
          <p:cNvSpPr/>
          <p:nvPr/>
        </p:nvSpPr>
        <p:spPr>
          <a:xfrm>
            <a:off x="5099760" y="3421440"/>
            <a:ext cx="182088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nah because u still need to know which eqn to use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Terms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209880" y="1341720"/>
            <a:ext cx="5493600" cy="46944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What are the variables and meaning of the terms: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angle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rate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Time rate of change of the pitch angle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moment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3" descr="A picture containing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5589000" y="2274840"/>
            <a:ext cx="3097440" cy="34628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Terms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87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What are the variables and meaning of the terms: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angle = 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  <a:ea typeface="Arial"/>
              </a:rPr>
              <a:t>q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one of three Euler angles describing the aircraft orientation;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this angle describes rotation about the first intermediate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frame’s y-axis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rate = q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y-component of the angular velocity vector expressed in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body coordinates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Time rate of change of the pitch angle =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 it says, the time rate of change of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Arial"/>
              </a:rPr>
              <a:t>q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Pitch moment = M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y-component of the aerodynamic moment expressed in body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coordinates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Example Types of Questions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0240"/>
            <a:ext cx="8229240" cy="4925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If given a vector in body coordinates and the aircraft Euler angles, how do you calculate the vector in inertial coordinates?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Given the aircraft (fixed wing or quadrotor) state, determine something about the aircraft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3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720" cy="113292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5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609480" y="2330280"/>
            <a:ext cx="7924320" cy="37353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6"/>
          <p:cNvSpPr/>
          <p:nvPr/>
        </p:nvSpPr>
        <p:spPr>
          <a:xfrm>
            <a:off x="1029960" y="3051720"/>
            <a:ext cx="7104600" cy="25585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Biggest Issues: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recognizing that acceleration has two terms, one due to changing terms and one due to rotation.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Including irrelevant information. For example, wind has nothing to do with this problem but was mentioned multiple times.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Making incorrect statements. For example, the total force being zero does not mean X=Y=Z=0 (the aerodynamic force terms).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having a logical or clear explanation. Just giving an equation is not enough to provide a justification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3"/>
          <p:cNvSpPr/>
          <p:nvPr/>
        </p:nvSpPr>
        <p:spPr>
          <a:xfrm>
            <a:off x="621360" y="2905920"/>
            <a:ext cx="8201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u="sng">
                <a:solidFill>
                  <a:srgbClr val="009999"/>
                </a:solidFill>
                <a:uFillTx/>
                <a:latin typeface="Arial"/>
                <a:ea typeface="Arial"/>
                <a:hlinkClick r:id="rId1"/>
              </a:rPr>
              <a:t>https://www.yout-ube.com/watch?v=D4b3hgG3jCk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classes2013</Template>
  <TotalTime>48238</TotalTime>
  <Application>LibreOffice/7.3.7.2$Linux_X86_64 LibreOffice_project/30$Build-2</Application>
  <AppVersion>15.0000</AppVersion>
  <Words>777</Words>
  <Paragraphs>192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2011-03-15T19:27:14Z</dcterms:created>
  <dc:creator/>
  <dc:description/>
  <dc:language>en-US</dc:language>
  <cp:lastModifiedBy/>
  <cp:lastPrinted>2012-04-02T22:10:35Z</cp:lastPrinted>
  <dcterms:modified xsi:type="dcterms:W3CDTF">2024-02-14T23:30:24Z</dcterms:modified>
  <cp:revision>472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14</vt:i4>
  </property>
  <property fmtid="{D5CDD505-2E9C-101B-9397-08002B2CF9AE}" pid="4" name="PresentationFormat">
    <vt:lpwstr>On-screen Show (4:3)</vt:lpwstr>
  </property>
  <property fmtid="{D5CDD505-2E9C-101B-9397-08002B2CF9AE}" pid="5" name="Slides">
    <vt:i4>38</vt:i4>
  </property>
  <property fmtid="{D5CDD505-2E9C-101B-9397-08002B2CF9AE}" pid="6" name="Version">
    <vt:i4>1</vt:i4>
  </property>
</Properties>
</file>